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5143500" cx="9144000"/>
  <p:notesSz cx="6858000" cy="9144000"/>
  <p:embeddedFontLst>
    <p:embeddedFont>
      <p:font typeface="Nunito"/>
      <p:regular r:id="rId23"/>
      <p:bold r:id="rId24"/>
      <p:italic r:id="rId25"/>
      <p:boldItalic r:id="rId26"/>
    </p:embeddedFont>
    <p:embeddedFont>
      <p:font typeface="Maven Pro"/>
      <p:regular r:id="rId27"/>
      <p:bold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Nunito-bold.fntdata"/><Relationship Id="rId23" Type="http://schemas.openxmlformats.org/officeDocument/2006/relationships/font" Target="fonts/Nunito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Nunito-boldItalic.fntdata"/><Relationship Id="rId25" Type="http://schemas.openxmlformats.org/officeDocument/2006/relationships/font" Target="fonts/Nunito-italic.fntdata"/><Relationship Id="rId28" Type="http://schemas.openxmlformats.org/officeDocument/2006/relationships/font" Target="fonts/MavenPro-bold.fntdata"/><Relationship Id="rId27" Type="http://schemas.openxmlformats.org/officeDocument/2006/relationships/font" Target="fonts/MavenPro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ddb9884a5f_0_3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ddb9884a5f_0_3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ddb9884a5f_0_3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ddb9884a5f_0_3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ddb9884a5f_0_3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ddb9884a5f_0_3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ddb9884a5f_0_3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ddb9884a5f_0_3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ddb9884a5f_0_3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ddb9884a5f_0_3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ddb9884a5f_0_3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ddb9884a5f_0_3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ddb9884a5f_0_3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ddb9884a5f_0_3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ddb9884a5f_0_4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ddb9884a5f_0_4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ddb9884a5f_0_2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ddb9884a5f_0_2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ddb9884a5f_0_2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ddb9884a5f_0_2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ddb9884a5f_0_2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ddb9884a5f_0_2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ddb9884a5f_0_2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ddb9884a5f_0_2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ddb9884a5f_0_3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ddb9884a5f_0_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ddb9884a5f_0_3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ddb9884a5f_0_3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ddb9884a5f_0_3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ddb9884a5f_0_3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ddb9884a5f_0_3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ddb9884a5f_0_3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3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fmla="val 8244818" name="adj1"/>
                  <a:gd fmla="val 16246175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fmla="val 8801158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fmla="val 1255410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" name="Google Shape;46;p2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2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68" name="Google Shape;268;p11"/>
          <p:cNvSpPr txBox="1"/>
          <p:nvPr>
            <p:ph hasCustomPrompt="1"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0" name="Google Shape;270;p1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2" name="Google Shape;82;p3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p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9" name="Google Shape;89;p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0" name="Google Shape;90;p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6" name="Google Shape;96;p5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7" name="Google Shape;97;p5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4" name="Google Shape;104;p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" name="Google Shape;109;p7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0" name="Google Shape;110;p7"/>
          <p:cNvSpPr txBox="1"/>
          <p:nvPr>
            <p:ph idx="1" type="body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1" name="Google Shape;111;p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5" name="Google Shape;125;p8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" name="Google Shape;131;p9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2" name="Google Shape;132;p9"/>
          <p:cNvSpPr txBox="1"/>
          <p:nvPr>
            <p:ph idx="1" type="subTitle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3" name="Google Shape;133;p9"/>
          <p:cNvSpPr txBox="1"/>
          <p:nvPr>
            <p:ph idx="2" type="body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" name="Google Shape;139;p10"/>
          <p:cNvSpPr txBox="1"/>
          <p:nvPr>
            <p:ph idx="1" type="body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40" name="Google Shape;140;p1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ment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Relationship Id="rId4" Type="http://schemas.openxmlformats.org/officeDocument/2006/relationships/image" Target="../media/image5.png"/><Relationship Id="rId5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Relationship Id="rId4" Type="http://schemas.openxmlformats.org/officeDocument/2006/relationships/image" Target="../media/image1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Relationship Id="rId4" Type="http://schemas.openxmlformats.org/officeDocument/2006/relationships/image" Target="../media/image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5" Type="http://schemas.openxmlformats.org/officeDocument/2006/relationships/image" Target="../media/image2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5.png"/><Relationship Id="rId4" Type="http://schemas.openxmlformats.org/officeDocument/2006/relationships/image" Target="../media/image27.png"/><Relationship Id="rId5" Type="http://schemas.openxmlformats.org/officeDocument/2006/relationships/image" Target="../media/image2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0.png"/><Relationship Id="rId4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png"/><Relationship Id="rId4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3"/>
          <p:cNvSpPr txBox="1"/>
          <p:nvPr>
            <p:ph type="ctrTitle"/>
          </p:nvPr>
        </p:nvSpPr>
        <p:spPr>
          <a:xfrm>
            <a:off x="824000" y="1613825"/>
            <a:ext cx="75387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Acámica: </a:t>
            </a:r>
            <a:r>
              <a:rPr b="0" lang="es-419"/>
              <a:t>Sprint Project 1</a:t>
            </a:r>
            <a:endParaRPr b="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s-419"/>
              <a:t>Análisis de mercado inmobiliario</a:t>
            </a:r>
            <a:endParaRPr b="0"/>
          </a:p>
        </p:txBody>
      </p:sp>
      <p:sp>
        <p:nvSpPr>
          <p:cNvPr id="278" name="Google Shape;278;p13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Eduardo Rodriguez Ricardez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22"/>
          <p:cNvSpPr txBox="1"/>
          <p:nvPr>
            <p:ph type="title"/>
          </p:nvPr>
        </p:nvSpPr>
        <p:spPr>
          <a:xfrm>
            <a:off x="1289000" y="221150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Análisis Exploratorio de Datos</a:t>
            </a:r>
            <a:endParaRPr/>
          </a:p>
        </p:txBody>
      </p:sp>
      <p:sp>
        <p:nvSpPr>
          <p:cNvPr id="338" name="Google Shape;338;p22"/>
          <p:cNvSpPr txBox="1"/>
          <p:nvPr>
            <p:ph idx="1" type="body"/>
          </p:nvPr>
        </p:nvSpPr>
        <p:spPr>
          <a:xfrm>
            <a:off x="1126200" y="142760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-419"/>
              <a:t>Correlación</a:t>
            </a:r>
            <a:endParaRPr/>
          </a:p>
        </p:txBody>
      </p:sp>
      <p:pic>
        <p:nvPicPr>
          <p:cNvPr id="339" name="Google Shape;33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5325" y="2062125"/>
            <a:ext cx="6572250" cy="21145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40" name="Google Shape;340;p22"/>
          <p:cNvSpPr/>
          <p:nvPr/>
        </p:nvSpPr>
        <p:spPr>
          <a:xfrm>
            <a:off x="7171300" y="3256325"/>
            <a:ext cx="703200" cy="614100"/>
          </a:xfrm>
          <a:prstGeom prst="rect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5" name="Google Shape;34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" y="1914075"/>
            <a:ext cx="4875150" cy="1527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46" name="Google Shape;346;p23"/>
          <p:cNvSpPr/>
          <p:nvPr/>
        </p:nvSpPr>
        <p:spPr>
          <a:xfrm>
            <a:off x="4305450" y="2765700"/>
            <a:ext cx="569700" cy="451500"/>
          </a:xfrm>
          <a:prstGeom prst="rect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23"/>
          <p:cNvSpPr txBox="1"/>
          <p:nvPr>
            <p:ph idx="1" type="body"/>
          </p:nvPr>
        </p:nvSpPr>
        <p:spPr>
          <a:xfrm>
            <a:off x="1778925" y="1477975"/>
            <a:ext cx="1317300" cy="53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s-419"/>
              <a:t>Departamento</a:t>
            </a:r>
            <a:endParaRPr b="1"/>
          </a:p>
        </p:txBody>
      </p:sp>
      <p:pic>
        <p:nvPicPr>
          <p:cNvPr id="348" name="Google Shape;348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68850" y="273275"/>
            <a:ext cx="4875150" cy="1527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49" name="Google Shape;349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24425" y="3616000"/>
            <a:ext cx="4919575" cy="1527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50" name="Google Shape;350;p23"/>
          <p:cNvSpPr txBox="1"/>
          <p:nvPr>
            <p:ph idx="1" type="body"/>
          </p:nvPr>
        </p:nvSpPr>
        <p:spPr>
          <a:xfrm>
            <a:off x="6159025" y="-62325"/>
            <a:ext cx="1317300" cy="45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s-419"/>
              <a:t>PH</a:t>
            </a:r>
            <a:endParaRPr b="1"/>
          </a:p>
        </p:txBody>
      </p:sp>
      <p:sp>
        <p:nvSpPr>
          <p:cNvPr id="351" name="Google Shape;351;p23"/>
          <p:cNvSpPr txBox="1"/>
          <p:nvPr>
            <p:ph idx="1" type="body"/>
          </p:nvPr>
        </p:nvSpPr>
        <p:spPr>
          <a:xfrm>
            <a:off x="6159025" y="3083200"/>
            <a:ext cx="1317300" cy="53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s-419"/>
              <a:t>Casa</a:t>
            </a:r>
            <a:endParaRPr b="1"/>
          </a:p>
        </p:txBody>
      </p:sp>
      <p:sp>
        <p:nvSpPr>
          <p:cNvPr id="352" name="Google Shape;352;p23"/>
          <p:cNvSpPr/>
          <p:nvPr/>
        </p:nvSpPr>
        <p:spPr>
          <a:xfrm>
            <a:off x="8614425" y="1156725"/>
            <a:ext cx="529500" cy="451500"/>
          </a:xfrm>
          <a:prstGeom prst="rect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p23"/>
          <p:cNvSpPr/>
          <p:nvPr/>
        </p:nvSpPr>
        <p:spPr>
          <a:xfrm>
            <a:off x="8594325" y="4469225"/>
            <a:ext cx="569700" cy="451500"/>
          </a:xfrm>
          <a:prstGeom prst="rect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p23"/>
          <p:cNvSpPr/>
          <p:nvPr/>
        </p:nvSpPr>
        <p:spPr>
          <a:xfrm>
            <a:off x="8614425" y="3833575"/>
            <a:ext cx="569700" cy="188700"/>
          </a:xfrm>
          <a:prstGeom prst="rect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2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Extra - Parte 2</a:t>
            </a:r>
            <a:endParaRPr/>
          </a:p>
        </p:txBody>
      </p:sp>
      <p:sp>
        <p:nvSpPr>
          <p:cNvPr id="360" name="Google Shape;360;p24"/>
          <p:cNvSpPr txBox="1"/>
          <p:nvPr>
            <p:ph idx="1" type="body"/>
          </p:nvPr>
        </p:nvSpPr>
        <p:spPr>
          <a:xfrm>
            <a:off x="2523650" y="1228550"/>
            <a:ext cx="1915500" cy="43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-419">
                <a:solidFill>
                  <a:srgbClr val="4A86E8"/>
                </a:solidFill>
              </a:rPr>
              <a:t>https://geopandas.org/</a:t>
            </a:r>
            <a:endParaRPr>
              <a:solidFill>
                <a:srgbClr val="4A86E8"/>
              </a:solidFill>
            </a:endParaRPr>
          </a:p>
        </p:txBody>
      </p:sp>
      <p:pic>
        <p:nvPicPr>
          <p:cNvPr id="361" name="Google Shape;36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8075" y="407238"/>
            <a:ext cx="3829050" cy="11906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62" name="Google Shape;362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62375" y="1757978"/>
            <a:ext cx="6619248" cy="333372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Extra - Parte 2</a:t>
            </a:r>
            <a:endParaRPr/>
          </a:p>
        </p:txBody>
      </p:sp>
      <p:pic>
        <p:nvPicPr>
          <p:cNvPr id="368" name="Google Shape;36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0225" y="1243350"/>
            <a:ext cx="5963549" cy="291587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69" name="Google Shape;369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616653"/>
            <a:ext cx="9143999" cy="1526843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70" name="Google Shape;370;p25"/>
          <p:cNvSpPr txBox="1"/>
          <p:nvPr>
            <p:ph idx="1" type="body"/>
          </p:nvPr>
        </p:nvSpPr>
        <p:spPr>
          <a:xfrm>
            <a:off x="4521850" y="806850"/>
            <a:ext cx="3951900" cy="43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-419">
                <a:solidFill>
                  <a:srgbClr val="4A86E8"/>
                </a:solidFill>
              </a:rPr>
              <a:t>https://uncuyo.carto.com/tables/provincias_argentinas_polygon/public</a:t>
            </a:r>
            <a:endParaRPr>
              <a:solidFill>
                <a:srgbClr val="4A86E8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2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Extra - Parte 2</a:t>
            </a:r>
            <a:endParaRPr/>
          </a:p>
        </p:txBody>
      </p:sp>
      <p:sp>
        <p:nvSpPr>
          <p:cNvPr id="376" name="Google Shape;376;p26"/>
          <p:cNvSpPr txBox="1"/>
          <p:nvPr>
            <p:ph idx="1" type="body"/>
          </p:nvPr>
        </p:nvSpPr>
        <p:spPr>
          <a:xfrm>
            <a:off x="4572000" y="598575"/>
            <a:ext cx="4119600" cy="53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s-419"/>
              <a:t>Distribución de las propiedades en Argentina</a:t>
            </a:r>
            <a:endParaRPr b="1"/>
          </a:p>
        </p:txBody>
      </p:sp>
      <p:pic>
        <p:nvPicPr>
          <p:cNvPr id="377" name="Google Shape;37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79025"/>
            <a:ext cx="2456275" cy="38644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78" name="Google Shape;378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59700" y="1716475"/>
            <a:ext cx="3036874" cy="27134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79" name="Google Shape;379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00003" y="1716476"/>
            <a:ext cx="3046422" cy="27134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2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Extra - Parte 2</a:t>
            </a:r>
            <a:endParaRPr/>
          </a:p>
        </p:txBody>
      </p:sp>
      <p:pic>
        <p:nvPicPr>
          <p:cNvPr id="385" name="Google Shape;38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50" y="1231975"/>
            <a:ext cx="4101225" cy="38255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86" name="Google Shape;386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90679" y="0"/>
            <a:ext cx="3553324" cy="31521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87" name="Google Shape;387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33825" y="1991375"/>
            <a:ext cx="3553326" cy="31521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2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Extra - Parte 2</a:t>
            </a:r>
            <a:endParaRPr/>
          </a:p>
        </p:txBody>
      </p:sp>
      <p:pic>
        <p:nvPicPr>
          <p:cNvPr id="393" name="Google Shape;39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8750" y="569136"/>
            <a:ext cx="4965250" cy="457436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8" name="Google Shape;39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3633047" cy="324082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99" name="Google Shape;399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10950" y="32255"/>
            <a:ext cx="3633049" cy="359247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400" name="Google Shape;400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86100" y="1902675"/>
            <a:ext cx="3184428" cy="324082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Pensando como un/a Data Scientist</a:t>
            </a:r>
            <a:endParaRPr/>
          </a:p>
        </p:txBody>
      </p:sp>
      <p:sp>
        <p:nvSpPr>
          <p:cNvPr id="284" name="Google Shape;284;p1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/>
              <a:t>¿Qué datos crees que te ayudarían a trabajar en el problema?¿Por qué?</a:t>
            </a:r>
            <a:endParaRPr b="1"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-"/>
            </a:pPr>
            <a:r>
              <a:rPr lang="es-419"/>
              <a:t>Características</a:t>
            </a:r>
            <a:r>
              <a:rPr lang="es-419"/>
              <a:t> de la propiedad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s-419"/>
              <a:t>Características</a:t>
            </a:r>
            <a:r>
              <a:rPr lang="es-419"/>
              <a:t> del entorno de la propiedad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s-419"/>
              <a:t>Medidas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s-419"/>
              <a:t>Ubicación</a:t>
            </a:r>
            <a:endParaRPr/>
          </a:p>
        </p:txBody>
      </p:sp>
      <p:pic>
        <p:nvPicPr>
          <p:cNvPr id="285" name="Google Shape;28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57775" y="2615750"/>
            <a:ext cx="2231724" cy="2231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1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Análisis Exploratorio de Datos</a:t>
            </a:r>
            <a:endParaRPr/>
          </a:p>
        </p:txBody>
      </p:sp>
      <p:sp>
        <p:nvSpPr>
          <p:cNvPr id="291" name="Google Shape;291;p15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-419"/>
              <a:t>Cargar el dataset</a:t>
            </a:r>
            <a:endParaRPr/>
          </a:p>
        </p:txBody>
      </p:sp>
      <p:pic>
        <p:nvPicPr>
          <p:cNvPr id="292" name="Google Shape;29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9225" y="2365675"/>
            <a:ext cx="6219126" cy="26136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1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Análisis Exploratorio de Datos</a:t>
            </a:r>
            <a:endParaRPr/>
          </a:p>
        </p:txBody>
      </p:sp>
      <p:pic>
        <p:nvPicPr>
          <p:cNvPr id="298" name="Google Shape;29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6100" y="1435050"/>
            <a:ext cx="2796457" cy="32408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99" name="Google Shape;299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3232" y="1435050"/>
            <a:ext cx="3355400" cy="32408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1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Análisis Exploratorio de Datos</a:t>
            </a:r>
            <a:endParaRPr/>
          </a:p>
        </p:txBody>
      </p:sp>
      <p:pic>
        <p:nvPicPr>
          <p:cNvPr id="305" name="Google Shape;30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1513" y="1291275"/>
            <a:ext cx="6540974" cy="36036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18"/>
          <p:cNvSpPr txBox="1"/>
          <p:nvPr>
            <p:ph type="title"/>
          </p:nvPr>
        </p:nvSpPr>
        <p:spPr>
          <a:xfrm>
            <a:off x="1289000" y="221150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Análisis Exploratorio de Datos</a:t>
            </a:r>
            <a:endParaRPr/>
          </a:p>
        </p:txBody>
      </p:sp>
      <p:pic>
        <p:nvPicPr>
          <p:cNvPr id="311" name="Google Shape;31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90129"/>
            <a:ext cx="9144000" cy="354857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9"/>
          <p:cNvSpPr txBox="1"/>
          <p:nvPr>
            <p:ph type="title"/>
          </p:nvPr>
        </p:nvSpPr>
        <p:spPr>
          <a:xfrm>
            <a:off x="1289000" y="221150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Análisis Exploratorio de Datos</a:t>
            </a:r>
            <a:endParaRPr/>
          </a:p>
        </p:txBody>
      </p:sp>
      <p:pic>
        <p:nvPicPr>
          <p:cNvPr id="317" name="Google Shape;31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811325"/>
            <a:ext cx="8839201" cy="1683657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18" name="Google Shape;318;p19"/>
          <p:cNvSpPr txBox="1"/>
          <p:nvPr>
            <p:ph idx="1" type="body"/>
          </p:nvPr>
        </p:nvSpPr>
        <p:spPr>
          <a:xfrm>
            <a:off x="1126200" y="142760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-419"/>
              <a:t>Primer Checkpoint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20"/>
          <p:cNvSpPr txBox="1"/>
          <p:nvPr>
            <p:ph type="title"/>
          </p:nvPr>
        </p:nvSpPr>
        <p:spPr>
          <a:xfrm>
            <a:off x="1289000" y="221150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Análisis Exploratorio de Datos</a:t>
            </a:r>
            <a:endParaRPr/>
          </a:p>
        </p:txBody>
      </p:sp>
      <p:sp>
        <p:nvSpPr>
          <p:cNvPr id="324" name="Google Shape;324;p20"/>
          <p:cNvSpPr txBox="1"/>
          <p:nvPr>
            <p:ph idx="1" type="body"/>
          </p:nvPr>
        </p:nvSpPr>
        <p:spPr>
          <a:xfrm>
            <a:off x="1126200" y="142760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-419"/>
              <a:t>Distribución de variables</a:t>
            </a:r>
            <a:endParaRPr/>
          </a:p>
        </p:txBody>
      </p:sp>
      <p:pic>
        <p:nvPicPr>
          <p:cNvPr id="325" name="Google Shape;325;p20"/>
          <p:cNvPicPr preferRelativeResize="0"/>
          <p:nvPr/>
        </p:nvPicPr>
        <p:blipFill rotWithShape="1">
          <a:blip r:embed="rId3">
            <a:alphaModFix/>
          </a:blip>
          <a:srcRect b="0" l="0" r="0" t="2075"/>
          <a:stretch/>
        </p:blipFill>
        <p:spPr>
          <a:xfrm>
            <a:off x="578275" y="2146200"/>
            <a:ext cx="3333750" cy="26023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26" name="Google Shape;32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76213" y="1971788"/>
            <a:ext cx="3343275" cy="26384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21"/>
          <p:cNvSpPr txBox="1"/>
          <p:nvPr>
            <p:ph type="title"/>
          </p:nvPr>
        </p:nvSpPr>
        <p:spPr>
          <a:xfrm>
            <a:off x="1289000" y="221150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Análisis Exploratorio de Datos</a:t>
            </a:r>
            <a:endParaRPr/>
          </a:p>
        </p:txBody>
      </p:sp>
      <p:pic>
        <p:nvPicPr>
          <p:cNvPr id="332" name="Google Shape;33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900" y="1084525"/>
            <a:ext cx="8890199" cy="39775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